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71" r:id="rId2"/>
    <p:sldId id="257" r:id="rId3"/>
    <p:sldId id="258" r:id="rId4"/>
    <p:sldId id="259" r:id="rId5"/>
    <p:sldId id="272" r:id="rId6"/>
    <p:sldId id="262" r:id="rId7"/>
    <p:sldId id="273" r:id="rId8"/>
    <p:sldId id="278" r:id="rId9"/>
    <p:sldId id="274" r:id="rId10"/>
    <p:sldId id="275" r:id="rId11"/>
    <p:sldId id="276" r:id="rId12"/>
    <p:sldId id="277" r:id="rId13"/>
  </p:sldIdLst>
  <p:sldSz cx="12192000" cy="6858000"/>
  <p:notesSz cx="6858000" cy="9144000"/>
  <p:embeddedFontLst>
    <p:embeddedFont>
      <p:font typeface="Bahnschrift" panose="020B0502040204020203" pitchFamily="34" charset="0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8038"/>
    <a:srgbClr val="F464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5098" autoAdjust="0"/>
  </p:normalViewPr>
  <p:slideViewPr>
    <p:cSldViewPr snapToGrid="0">
      <p:cViewPr>
        <p:scale>
          <a:sx n="66" d="100"/>
          <a:sy n="66" d="100"/>
        </p:scale>
        <p:origin x="1330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0144D-69B7-444E-8212-3D928F12156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4C59AC-30C5-408C-B360-26DD7CDCB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2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2791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45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16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860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708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67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37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536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99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46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728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1B9AF-C004-9530-4CE9-8412791B37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6E62C6-6CC7-04A1-4EF6-57E037F1A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4CA3B-E2EF-EE44-5E03-2DF59C31E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1DE11-3D33-341C-5A62-BFB64ADD5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A6F5B-CD8D-B05A-CED0-6E3A635B7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09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297D3-2E91-8399-1E83-1F57C0B62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5BA354-EAAB-1913-F489-5C8849ADD9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59625-934A-1992-9AEF-05A7B6FA9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73CDD-849F-937D-7DF2-EDE82A09D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10F6D-0765-29C0-D6C0-8E76852F2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5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B6D479-B36B-2788-EDE9-FCC7B561E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8AE41-7221-2917-70C6-38B557B69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79670-D681-BFCE-E35C-7B420BB88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3C599-7DA8-F16D-71F9-A5FA5E54B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0E491-E074-78D3-F4DA-D4B0CF522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1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B5243-4537-EA07-4921-EDB11140F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43DC0-C2A6-F1BD-1EBA-764DF8E81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8F234-D3FC-8AA5-7D26-9E9022F07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3F3E7-FFA6-7669-2323-E58ACFAA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4D68F-5F9D-3D43-FE91-FABAD19E1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57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26CDF-3DF5-E38B-DE87-ACE8CB170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7E932-5206-E981-546B-E37D61DDE6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AD098-9268-88C1-91DD-BD2EC225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BFAF9-2234-6BEC-04AD-C15509DA2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2B41B-D1BB-9009-139B-D00044C12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03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A2EFE-A857-D143-2468-9A5334CD0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55D15-142C-8359-750A-E7D2DBD132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65429E-9136-630B-0DF9-94F4351C1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544C7-B708-1538-65FC-52037D051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59239-CD46-7592-7699-C9F8661F7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3CACF-DEE2-EF83-D31D-C42ED7444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5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76C32-AE30-A18F-9872-4B4C76A1A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CADE0-6F84-5D44-5108-98D990101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9F06F-D6D9-F555-0EA4-01A3D2E2CC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96BF5B-71F7-018C-4397-C676AB8670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8198ED-9217-3414-C80F-AAA5D3909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1D9898-A586-D540-EB4C-2158A7E08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3C638B-5214-E270-4BA6-B1E255ECA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824757-B06B-6B9F-64BF-97E2BC44D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46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BFFE5-094A-597E-2738-64C045E8B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9078F1-038F-6E45-C64F-E5ABC9FF5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E1E1C4-7511-A5A7-BCCA-628314FA7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2E3D0-8563-6D44-02FB-1D062AFC7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03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952405-99D1-93E5-8F39-8AA47786D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545A3-EA94-C397-C0A4-04FD1152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6B441D-2A67-A69B-E96D-6BD7BBAA2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90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A4A19-C33E-0E52-FC1A-992CD7A9A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05D4-8A64-6DD9-A6E2-9B8275E8B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C90650-879C-1675-A6A2-F4241A9EA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676A5-F7FA-7390-DE8E-4CDF3D389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8D9159-79B2-446C-B556-E5A005A93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491874-4D26-847B-D8A1-EF1FFE941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73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1321E-50F9-EA3C-207D-C1E33444F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CBB105-44D6-9C1D-E154-A9CB4DDADF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5E1E68-24C6-E752-5A91-376C06611E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B23A1-6726-8A70-4412-D20E0179C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354F9-69E2-7B38-CF05-DE3587C57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D8228-0E49-66FE-8AD2-6FDC65C13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65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D094B7-4D18-6EEE-57EB-47703F33B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D7719-AC96-5958-CEC1-81513F734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B5C89-6C15-20E8-7CB6-1534C840CF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1FC17-0B12-EF71-02B3-66F65D505D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F15A0-4712-89E9-5EAD-B3965E5EF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8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14BB54B5-1D7D-E63A-72B1-038AC97054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14" r="4483"/>
          <a:stretch/>
        </p:blipFill>
        <p:spPr bwMode="auto">
          <a:xfrm>
            <a:off x="0" y="16825"/>
            <a:ext cx="12192000" cy="718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0A53BDC-151A-C13B-36D5-DBE148236F71}"/>
              </a:ext>
            </a:extLst>
          </p:cNvPr>
          <p:cNvSpPr/>
          <p:nvPr/>
        </p:nvSpPr>
        <p:spPr>
          <a:xfrm>
            <a:off x="0" y="1076446"/>
            <a:ext cx="12192000" cy="6209817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0"/>
                </a:schemeClr>
              </a:gs>
              <a:gs pos="61000">
                <a:schemeClr val="tx1">
                  <a:lumMod val="95000"/>
                  <a:lumOff val="5000"/>
                  <a:alpha val="82000"/>
                </a:schemeClr>
              </a:gs>
              <a:gs pos="83000">
                <a:schemeClr val="tx1">
                  <a:lumMod val="95000"/>
                  <a:lumOff val="5000"/>
                  <a:alpha val="7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BD77D6-4767-D2DE-69E6-2027EA66A8C4}"/>
              </a:ext>
            </a:extLst>
          </p:cNvPr>
          <p:cNvSpPr txBox="1"/>
          <p:nvPr/>
        </p:nvSpPr>
        <p:spPr>
          <a:xfrm flipH="1">
            <a:off x="220387" y="3464051"/>
            <a:ext cx="100561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Vision Zero Initiative</a:t>
            </a:r>
          </a:p>
          <a:p>
            <a:r>
              <a:rPr lang="en-US" sz="4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Analyzing Traffic Accidents in NYC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4EFB6E-5D12-9FA9-BDC9-8FD1A8B24C6B}"/>
              </a:ext>
            </a:extLst>
          </p:cNvPr>
          <p:cNvSpPr txBox="1"/>
          <p:nvPr/>
        </p:nvSpPr>
        <p:spPr>
          <a:xfrm flipH="1">
            <a:off x="220387" y="5147004"/>
            <a:ext cx="3198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Abdullah Ar Rafee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7F4FDB-BFFF-CBA9-ECFA-8BC03A2F603C}"/>
              </a:ext>
            </a:extLst>
          </p:cNvPr>
          <p:cNvSpPr txBox="1"/>
          <p:nvPr/>
        </p:nvSpPr>
        <p:spPr>
          <a:xfrm flipH="1">
            <a:off x="5584094" y="5608669"/>
            <a:ext cx="63875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rgbClr val="F68038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Advanced Policy Analysis</a:t>
            </a:r>
          </a:p>
          <a:p>
            <a:pPr algn="r"/>
            <a:r>
              <a:rPr lang="en-US" sz="2400" dirty="0">
                <a:solidFill>
                  <a:srgbClr val="F68038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Syracuse University</a:t>
            </a:r>
          </a:p>
          <a:p>
            <a:pPr algn="r"/>
            <a:r>
              <a:rPr lang="en-US" sz="2400" dirty="0">
                <a:solidFill>
                  <a:srgbClr val="F68038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Spring 2022</a:t>
            </a:r>
          </a:p>
        </p:txBody>
      </p:sp>
    </p:spTree>
    <p:extLst>
      <p:ext uri="{BB962C8B-B14F-4D97-AF65-F5344CB8AC3E}">
        <p14:creationId xmlns:p14="http://schemas.microsoft.com/office/powerpoint/2010/main" val="433339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Chart, bar chart&#10;&#10;Description automatically generated">
            <a:extLst>
              <a:ext uri="{FF2B5EF4-FFF2-40B4-BE49-F238E27FC236}">
                <a16:creationId xmlns:a16="http://schemas.microsoft.com/office/drawing/2014/main" id="{3BA437AB-39C4-5BB6-2C2D-E16E3E05B4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247987"/>
            <a:ext cx="10905066" cy="4362025"/>
          </a:xfrm>
          <a:prstGeom prst="rect">
            <a:avLst/>
          </a:prstGeom>
          <a:ln>
            <a:noFill/>
          </a:ln>
        </p:spPr>
      </p:pic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859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89D083F6-A148-B509-A4C3-FF91BACA1D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91" y="743171"/>
            <a:ext cx="11977617" cy="554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4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3474975-1F72-9CAD-26D8-AE03484704B0}"/>
              </a:ext>
            </a:extLst>
          </p:cNvPr>
          <p:cNvSpPr txBox="1"/>
          <p:nvPr/>
        </p:nvSpPr>
        <p:spPr>
          <a:xfrm flipH="1">
            <a:off x="2005538" y="2859482"/>
            <a:ext cx="7717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accent5">
                    <a:lumMod val="75000"/>
                  </a:schemeClr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88749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C8D70F-FDFA-2A6F-9625-93DC1C4D8690}"/>
              </a:ext>
            </a:extLst>
          </p:cNvPr>
          <p:cNvSpPr txBox="1"/>
          <p:nvPr/>
        </p:nvSpPr>
        <p:spPr>
          <a:xfrm flipH="1">
            <a:off x="160849" y="382338"/>
            <a:ext cx="77179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5">
                    <a:lumMod val="75000"/>
                  </a:schemeClr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Research Significance: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B5B52-0C88-6530-D183-DFDBB26E6A91}"/>
              </a:ext>
            </a:extLst>
          </p:cNvPr>
          <p:cNvSpPr txBox="1"/>
          <p:nvPr/>
        </p:nvSpPr>
        <p:spPr>
          <a:xfrm flipH="1">
            <a:off x="215630" y="1649603"/>
            <a:ext cx="74005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" panose="020B0502040204020203" pitchFamily="34" charset="0"/>
                <a:cs typeface="Angsana New" panose="020B0502040204020203" pitchFamily="18" charset="-34"/>
              </a:rPr>
              <a:t>NYC Mayor implemented the Zero Vision Initiative in 2014 to reduce traffic accidents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" panose="020B0502040204020203" pitchFamily="34" charset="0"/>
                <a:cs typeface="Angsana New" panose="020B0502040204020203" pitchFamily="18" charset="-34"/>
              </a:rPr>
              <a:t>Involves a host of legislative, technological, educational, and other enforcement related transformation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BA4B69-A59F-54C0-92EF-E7144F6E1F4C}"/>
              </a:ext>
            </a:extLst>
          </p:cNvPr>
          <p:cNvSpPr txBox="1"/>
          <p:nvPr/>
        </p:nvSpPr>
        <p:spPr>
          <a:xfrm flipH="1">
            <a:off x="226791" y="3572769"/>
            <a:ext cx="7400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" panose="020B0502040204020203" pitchFamily="34" charset="0"/>
                <a:cs typeface="Angsana New" panose="020B0502040204020203" pitchFamily="18" charset="-34"/>
              </a:rPr>
              <a:t>Claims that it has been widely successful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" panose="020B0502040204020203" pitchFamily="34" charset="0"/>
                <a:cs typeface="Angsana New" panose="020B0502040204020203" pitchFamily="18" charset="-34"/>
              </a:rPr>
              <a:t>Post pandemic traffic accidents have been on the rise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A0F6BD-014C-3336-392C-81D5B9705FA3}"/>
              </a:ext>
            </a:extLst>
          </p:cNvPr>
          <p:cNvSpPr txBox="1"/>
          <p:nvPr/>
        </p:nvSpPr>
        <p:spPr>
          <a:xfrm flipH="1">
            <a:off x="831705" y="5377582"/>
            <a:ext cx="48758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ahnschrift" panose="020B0502040204020203" pitchFamily="34" charset="0"/>
                <a:cs typeface="Angsana New" panose="020B0502040204020203" pitchFamily="18" charset="-34"/>
              </a:rPr>
              <a:t>Are the claims true?</a:t>
            </a: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BCF206E6-274B-6A50-4152-776CDB13FBC2}"/>
              </a:ext>
            </a:extLst>
          </p:cNvPr>
          <p:cNvSpPr/>
          <p:nvPr/>
        </p:nvSpPr>
        <p:spPr>
          <a:xfrm>
            <a:off x="3075704" y="3071397"/>
            <a:ext cx="387830" cy="470954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2E87C26-6829-6338-EB04-E650819D5074}"/>
              </a:ext>
            </a:extLst>
          </p:cNvPr>
          <p:cNvSpPr/>
          <p:nvPr/>
        </p:nvSpPr>
        <p:spPr>
          <a:xfrm>
            <a:off x="3075704" y="4568725"/>
            <a:ext cx="387830" cy="470954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City Traffic Pictures | Download Free Images on Unsplash">
            <a:extLst>
              <a:ext uri="{FF2B5EF4-FFF2-40B4-BE49-F238E27FC236}">
                <a16:creationId xmlns:a16="http://schemas.microsoft.com/office/drawing/2014/main" id="{DE28A5B3-41A0-F797-AFBB-E637E9832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0116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7012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rip and Fall Lawyer in Manhattan, Brooklyn and All of NYC | Richman Law">
            <a:extLst>
              <a:ext uri="{FF2B5EF4-FFF2-40B4-BE49-F238E27FC236}">
                <a16:creationId xmlns:a16="http://schemas.microsoft.com/office/drawing/2014/main" id="{B60AE1AE-4AB4-0CE5-3F3B-6378EC0440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2" r="-1" b="-1"/>
          <a:stretch/>
        </p:blipFill>
        <p:spPr bwMode="auto">
          <a:xfrm>
            <a:off x="20" y="-243059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BA4B69-A59F-54C0-92EF-E7144F6E1F4C}"/>
              </a:ext>
            </a:extLst>
          </p:cNvPr>
          <p:cNvSpPr txBox="1"/>
          <p:nvPr/>
        </p:nvSpPr>
        <p:spPr>
          <a:xfrm>
            <a:off x="3202656" y="3752849"/>
            <a:ext cx="8989344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How has traffic accidents since the enactment of the policy?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What are the key drivers?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Which boroughs have the highest accidents?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How do fatalities compare to injuries?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2B5A57-D5C9-1F5C-97F8-63A7021051BA}"/>
              </a:ext>
            </a:extLst>
          </p:cNvPr>
          <p:cNvSpPr txBox="1"/>
          <p:nvPr/>
        </p:nvSpPr>
        <p:spPr>
          <a:xfrm>
            <a:off x="481013" y="3752849"/>
            <a:ext cx="3290887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rPr>
              <a:t>Questions:</a:t>
            </a:r>
          </a:p>
        </p:txBody>
      </p:sp>
    </p:spTree>
    <p:extLst>
      <p:ext uri="{BB962C8B-B14F-4D97-AF65-F5344CB8AC3E}">
        <p14:creationId xmlns:p14="http://schemas.microsoft.com/office/powerpoint/2010/main" val="3616501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Download wallpaper 3840x2400 street, road, traffic, cars, city, buildings,  new york, usa 4k ultra hd 16:10 hd background">
            <a:extLst>
              <a:ext uri="{FF2B5EF4-FFF2-40B4-BE49-F238E27FC236}">
                <a16:creationId xmlns:a16="http://schemas.microsoft.com/office/drawing/2014/main" id="{2A1208B8-CFFD-D5C7-4BD2-D4BE6F3418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3" t="9091" r="24500" b="-1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Rectangle 138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8D70F-FDFA-2A6F-9625-93DC1C4D8690}"/>
              </a:ext>
            </a:extLst>
          </p:cNvPr>
          <p:cNvSpPr txBox="1"/>
          <p:nvPr/>
        </p:nvSpPr>
        <p:spPr>
          <a:xfrm>
            <a:off x="371094" y="1161288"/>
            <a:ext cx="3438144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latin typeface="Bahnschrift" panose="020B0502040204020203" pitchFamily="34" charset="0"/>
                <a:ea typeface="+mj-ea"/>
                <a:cs typeface="+mj-cs"/>
              </a:rPr>
              <a:t>Data Sources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B5B52-0C88-6530-D183-DFDBB26E6A91}"/>
              </a:ext>
            </a:extLst>
          </p:cNvPr>
          <p:cNvSpPr txBox="1"/>
          <p:nvPr/>
        </p:nvSpPr>
        <p:spPr>
          <a:xfrm>
            <a:off x="371094" y="2718054"/>
            <a:ext cx="5254202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latin typeface="Bahnschrift" panose="020B0502040204020203" pitchFamily="34" charset="0"/>
              </a:rPr>
              <a:t>NYC Open Data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Bahnschrift" panose="020B0502040204020203" pitchFamily="34" charset="0"/>
              </a:rPr>
              <a:t>Motor Vehicle Collisions – Crashes (2012 – 2022)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Traffic Violations (2018-2022)</a:t>
            </a:r>
          </a:p>
        </p:txBody>
      </p:sp>
    </p:spTree>
    <p:extLst>
      <p:ext uri="{BB962C8B-B14F-4D97-AF65-F5344CB8AC3E}">
        <p14:creationId xmlns:p14="http://schemas.microsoft.com/office/powerpoint/2010/main" val="37982175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6E9BFC2C-019F-3BDB-2DE8-CFBFBD0FC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869" y="457200"/>
            <a:ext cx="8904262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486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7BFFF012-A719-6BF6-2C5B-08C510062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920" y="643467"/>
            <a:ext cx="834615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93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EE303002-6A26-A293-2BCD-45489F209E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921" y="643467"/>
            <a:ext cx="8346157" cy="5571065"/>
          </a:xfrm>
          <a:prstGeom prst="rect">
            <a:avLst/>
          </a:prstGeom>
          <a:ln>
            <a:noFill/>
          </a:ln>
        </p:spPr>
      </p:pic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174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26163CDD-E564-962F-529A-8D84B6C2D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1" y="101278"/>
            <a:ext cx="12007258" cy="675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293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bar chart&#10;&#10;Description automatically generated">
            <a:extLst>
              <a:ext uri="{FF2B5EF4-FFF2-40B4-BE49-F238E27FC236}">
                <a16:creationId xmlns:a16="http://schemas.microsoft.com/office/drawing/2014/main" id="{EF0B2C27-EB14-65A3-AFC4-B85E4A9C1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69" y="0"/>
            <a:ext cx="7834920" cy="3542857"/>
          </a:xfrm>
          <a:prstGeom prst="rect">
            <a:avLst/>
          </a:prstGeom>
        </p:spPr>
      </p:pic>
      <p:pic>
        <p:nvPicPr>
          <p:cNvPr id="18" name="Picture 17" descr="Chart&#10;&#10;Description automatically generated">
            <a:extLst>
              <a:ext uri="{FF2B5EF4-FFF2-40B4-BE49-F238E27FC236}">
                <a16:creationId xmlns:a16="http://schemas.microsoft.com/office/drawing/2014/main" id="{663C095B-F7C5-B804-5DFE-1E0F97EFAC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080" y="3315143"/>
            <a:ext cx="7834920" cy="3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975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136</Words>
  <Application>Microsoft Office PowerPoint</Application>
  <PresentationFormat>Widescreen</PresentationFormat>
  <Paragraphs>33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Bahnschrift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Abdullah Ar Rafee</dc:creator>
  <cp:lastModifiedBy>Abdullah Ar Rafee</cp:lastModifiedBy>
  <cp:revision>19</cp:revision>
  <dcterms:created xsi:type="dcterms:W3CDTF">2022-05-03T23:32:37Z</dcterms:created>
  <dcterms:modified xsi:type="dcterms:W3CDTF">2022-05-04T12:57:05Z</dcterms:modified>
</cp:coreProperties>
</file>

<file path=docProps/thumbnail.jpeg>
</file>